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4" r:id="rId9"/>
    <p:sldId id="265" r:id="rId10"/>
    <p:sldId id="275" r:id="rId11"/>
    <p:sldId id="280" r:id="rId12"/>
    <p:sldId id="281" r:id="rId13"/>
    <p:sldId id="282" r:id="rId14"/>
    <p:sldId id="283" r:id="rId15"/>
    <p:sldId id="284" r:id="rId16"/>
    <p:sldId id="285" r:id="rId17"/>
    <p:sldId id="278" r:id="rId18"/>
    <p:sldId id="279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100" d="100"/>
          <a:sy n="100" d="100"/>
        </p:scale>
        <p:origin x="53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собственные доходы 9819700,00</c:v>
                </c:pt>
                <c:pt idx="1">
                  <c:v>безвозмездные 24239579,54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3-4037-BAAE-600CB143C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339506172839563"/>
          <c:y val="0.13378346221566548"/>
          <c:w val="0.38734567901234845"/>
          <c:h val="0.5612647653692183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18722659667544E-2"/>
          <c:y val="0.17581014873140927"/>
          <c:w val="0.4251736657917774"/>
          <c:h val="0.566898221055701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BA-45EB-8E18-9048E46AB3A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BA-45EB-8E18-9048E46AB3AB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BA-45EB-8E18-9048E46AB3AB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BA-45EB-8E18-9048E46AB3AB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BA-45EB-8E18-9048E46AB3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 ЖКХ                                                               </c:v>
                </c:pt>
                <c:pt idx="1">
                  <c:v>Общегосударственные вопросы       </c:v>
                </c:pt>
                <c:pt idx="2">
                  <c:v>Культура и кинематография                </c:v>
                </c:pt>
                <c:pt idx="3">
                  <c:v>Физическая культура и спорт               </c:v>
                </c:pt>
                <c:pt idx="4">
                  <c:v>Национальная экономика                      </c:v>
                </c:pt>
                <c:pt idx="5">
                  <c:v>Национальная  оборона                            </c:v>
                </c:pt>
                <c:pt idx="6">
                  <c:v>Социальная политика                                 </c:v>
                </c:pt>
                <c:pt idx="7">
                  <c:v>Национальная безопасность и правоохранительная деятельность </c:v>
                </c:pt>
                <c:pt idx="8">
                  <c:v>Охрана окружающей среды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11.7</c:v>
                </c:pt>
                <c:pt idx="1">
                  <c:v>31.3</c:v>
                </c:pt>
                <c:pt idx="2">
                  <c:v>25.7</c:v>
                </c:pt>
                <c:pt idx="3">
                  <c:v>16.3</c:v>
                </c:pt>
                <c:pt idx="4">
                  <c:v>11.8</c:v>
                </c:pt>
                <c:pt idx="5">
                  <c:v>1.4</c:v>
                </c:pt>
                <c:pt idx="6">
                  <c:v>0.2</c:v>
                </c:pt>
                <c:pt idx="7">
                  <c:v>1.3</c:v>
                </c:pt>
                <c:pt idx="8">
                  <c:v>0.3000000000000001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BA-45EB-8E18-9048E46AB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2210367454068263"/>
          <c:y val="2.860746573344999E-2"/>
          <c:w val="0.45555555555555555"/>
          <c:h val="0.9436147564887758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0.82686</cdr:x>
      <cdr:y>0.08333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323528" y="0"/>
          <a:ext cx="756084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ysClr val="windowText" lastClr="000000"/>
              </a:solidFill>
              <a:latin typeface="Calibri"/>
            </a:defRPr>
          </a:lvl1pPr>
        </a:lstStyle>
        <a:p xmlns:a="http://schemas.openxmlformats.org/drawingml/2006/main">
          <a:endParaRPr lang="ru-RU" sz="3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0.82686</cdr:x>
      <cdr:y>0.08333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56084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ysClr val="windowText" lastClr="000000"/>
              </a:solidFill>
              <a:latin typeface="Calibri"/>
            </a:defRPr>
          </a:lvl1pPr>
        </a:lstStyle>
        <a:p xmlns:a="http://schemas.openxmlformats.org/drawingml/2006/main">
          <a:endParaRPr lang="ru-RU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9305-CA1D-4DB3-8031-17FA54D1369E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2D89B-A4A4-4B7D-8F4B-879AF85DE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0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3DBE1-F793-44CD-9B65-73E04C17A3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3DBE1-F793-44CD-9B65-73E04C17A3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3DBE1-F793-44CD-9B65-73E04C17A3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3DBE1-F793-44CD-9B65-73E04C17A3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3DBE1-F793-44CD-9B65-73E04C17A3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0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6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1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10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8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7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7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5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6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9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7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6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20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0414AC90E7807FA305CBB9B0BA2B73C28811B27EA40DE2F01551B6062C1gD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47" y="1772816"/>
            <a:ext cx="5815706" cy="4957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(план 2021г)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9073008" cy="4713387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Жилищное хозяйство  - 821 100,00 рублей.         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 – 4 483 520,86 рублей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256584" cy="40580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8286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бюджета городского поселения Зеленоборск на 2021 год и на плановый период 2022 и 2023 годов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67252"/>
              </p:ext>
            </p:extLst>
          </p:nvPr>
        </p:nvGraphicFramePr>
        <p:xfrm>
          <a:off x="142843" y="744398"/>
          <a:ext cx="9001157" cy="5713127"/>
        </p:xfrm>
        <a:graphic>
          <a:graphicData uri="http://schemas.openxmlformats.org/drawingml/2006/table">
            <a:tbl>
              <a:tblPr/>
              <a:tblGrid>
                <a:gridCol w="492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5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бюджета,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34059279,54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35912821,73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36646728,53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7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реализацию муниципальных программ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городского поселения Зеленоборск,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34059279,54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35912821,73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36646728,53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по направлениям: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4233">
                <a:tc>
                  <a:txBody>
                    <a:bodyPr/>
                    <a:lstStyle/>
                    <a:p>
                      <a:pPr marL="40005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Социально-культурная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сфера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программы),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15393860,00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15220500,00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15155000,00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2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территории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городского поселения Зеленоборск»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9831860,00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9612000,00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9568000,00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9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спорта на территории городского поселения Зеленоборск»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5562000,00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5608500,00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5587000,00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37604"/>
              </p:ext>
            </p:extLst>
          </p:nvPr>
        </p:nvGraphicFramePr>
        <p:xfrm>
          <a:off x="179511" y="332656"/>
          <a:ext cx="8821646" cy="6049111"/>
        </p:xfrm>
        <a:graphic>
          <a:graphicData uri="http://schemas.openxmlformats.org/drawingml/2006/table">
            <a:tbl>
              <a:tblPr/>
              <a:tblGrid>
                <a:gridCol w="503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II. Направление социально-экономического развития, поддержки отраслей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экономики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программы),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 числе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7373329,23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7060770,00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7035186,00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«Управление муниципальным имуществом городского поселения Зеленоборск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3106629,23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2916770,00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2900286,00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«Совершенствование и развитие улично-дорожной сети на территории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городского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Зеленоборск»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4266700,00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4144000,00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4134900,00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5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I. Межбюджетное регулирование, сбалансированность муниципальных образований      (1 программа),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75 000,00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960600,00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1882100,00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52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«Повышение эффективности управления муниципальными финансами городского поселения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75 000,00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960600,00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1882100,00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14409"/>
              </p:ext>
            </p:extLst>
          </p:nvPr>
        </p:nvGraphicFramePr>
        <p:xfrm>
          <a:off x="142846" y="181219"/>
          <a:ext cx="8893650" cy="6293667"/>
        </p:xfrm>
        <a:graphic>
          <a:graphicData uri="http://schemas.openxmlformats.org/drawingml/2006/table">
            <a:tbl>
              <a:tblPr/>
              <a:tblGrid>
                <a:gridCol w="507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III. Прочие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(10программ),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11217090,31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12670951,73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12574442,53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Безопасность жизнедеятельности в городском поселении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453200,00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407000,00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397000,00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«Цифровое развитие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городского поселения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297277,00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263500,00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261500,00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6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«Профилактика правонарушений на территории городского поселения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22109,54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21378,86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22037,38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3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«Благоустройство территории городск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ого поселения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1390557,43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1232895,42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1155927,70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79061"/>
              </p:ext>
            </p:extLst>
          </p:nvPr>
        </p:nvGraphicFramePr>
        <p:xfrm>
          <a:off x="142846" y="116631"/>
          <a:ext cx="8893650" cy="6221599"/>
        </p:xfrm>
        <a:graphic>
          <a:graphicData uri="http://schemas.openxmlformats.org/drawingml/2006/table">
            <a:tbl>
              <a:tblPr/>
              <a:tblGrid>
                <a:gridCol w="513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0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органов местного самоуправления городского поселения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8800777,68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9074977,68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9067777,68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малого и среднего предпринимательства на территории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городского поселения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«Укрепление межнационального и межконфессионального согласия, профилактика экстремизма на территории городского поселения Зеленоборск 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1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«Формирование комфортной городской среды на территории городск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ого поселения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1565111,11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1565111,11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88989"/>
              </p:ext>
            </p:extLst>
          </p:nvPr>
        </p:nvGraphicFramePr>
        <p:xfrm>
          <a:off x="142846" y="548680"/>
          <a:ext cx="8749634" cy="2160240"/>
        </p:xfrm>
        <a:graphic>
          <a:graphicData uri="http://schemas.openxmlformats.org/drawingml/2006/table">
            <a:tbl>
              <a:tblPr/>
              <a:tblGrid>
                <a:gridCol w="513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«Обращение с отходами и улучшение состояния окружающей среды в городском поселении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Зеленоборск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101088,66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90088,66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89088,66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Расходы местного бюджета на культуру и спорт в 2021 году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5" y="2052638"/>
            <a:ext cx="6089336" cy="41957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План – 14260860,00руб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507288" cy="47350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счёт данных средств функционирует  МБУ КСК «Русь»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г.п.Зеленоборск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Расходы  направлены на выполнение муниципальных заданий по культуре и спорту, по предоставлению государственных услуг по культурному, концертному обслуживанию населения, увеличению количества занимающихся физической культурой и спортом в рамках муниципальных программ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проведение мероприятий местного значения  в сфере культуры и спорта.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Брошюра подготовлена Финансово-экономическим отделом городского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Зеленоборск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Зеленоборск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находится по адресу: 628247  ул.Политехническая,13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п.Зеленоборск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Советского района ,Тюменской области.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admzelenoborsk@mail.ru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Брошюра подготовлена на основании:</a:t>
            </a:r>
          </a:p>
          <a:p>
            <a:r>
              <a:rPr lang="ru-RU" sz="19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Послания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Президента Российской Федерации В.В. Путина Федеральному Собранию Российской Федерации от 20.02.2019, указов Президента Российской Федерации от 2012 года, указа Президента Российской Федерации от 7 мая 2018 года №204 «О национальных целях и стратегических задачах развития Российской Федерации на период до 2024 года» (далее – Указ №204) , Стратегии социально-экономического развития Советского района до 2030 года, Бюджетного прогноза Советского района на период до 2022 года.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Совета Депутатов городского поселения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Зеленоборск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25 декабря 2020 года № 139 «О бюджете городского поселения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Зеленоборск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2021год и на плановый период 2022 и 2023 годов»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4356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поселения Зеленоборск на 2021 год и на плановый период 2022 и 2023 годов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568" y="2500307"/>
          <a:ext cx="8064897" cy="4000526"/>
        </p:xfrm>
        <a:graphic>
          <a:graphicData uri="http://schemas.openxmlformats.org/drawingml/2006/table">
            <a:tbl>
              <a:tblPr/>
              <a:tblGrid>
                <a:gridCol w="201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  </a:t>
                      </a: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34 059 279,54</a:t>
                      </a:r>
                      <a:endParaRPr lang="ru-RU"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35 912 821,73</a:t>
                      </a:r>
                      <a:endParaRPr lang="ru-RU"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36 646 728,53</a:t>
                      </a:r>
                      <a:endParaRPr lang="ru-RU"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Расходы,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34 059 279,54</a:t>
                      </a:r>
                      <a:endParaRPr lang="ru-RU"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35 912 821,73</a:t>
                      </a:r>
                      <a:endParaRPr lang="ru-RU"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36 646 728,53</a:t>
                      </a:r>
                      <a:endParaRPr lang="ru-RU"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(+)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00,0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составляют собственные доходы(налоговые и неналоговые доходы)и безвозмездные поступления от других бюджетов в виде дотаций, субсидий, субвенций  и иных межбюджетных трансфертов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3879395"/>
            <a:ext cx="4248472" cy="2834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Включают расходы на оказание государственных(муниципальных) услуг , бюджетные инвестиции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предоставление субсидии МБУ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4092661" cy="2724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470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Доходы бюджета городского поселения Зеленоборск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 план  2021г)            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34 059 279,54 руб.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000240"/>
          <a:ext cx="8607329" cy="4535679"/>
        </p:xfrm>
        <a:graphic>
          <a:graphicData uri="http://schemas.openxmlformats.org/drawingml/2006/table">
            <a:tbl>
              <a:tblPr/>
              <a:tblGrid>
                <a:gridCol w="657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7 761 700,00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3 780 000,00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на подакцизные товары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2 561 000,00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636 000,00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704 000,0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Остальные 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80 700,0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2 058 000,00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2 050 000,00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Штрафы, санкции ,возмещение ущерба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primamedia.ru/files/138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86820"/>
            <a:ext cx="714432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645024"/>
            <a:ext cx="7437512" cy="122413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24 239 579,54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 том числе: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4653136"/>
          <a:ext cx="7237809" cy="1388448"/>
        </p:xfrm>
        <a:graphic>
          <a:graphicData uri="http://schemas.openxmlformats.org/drawingml/2006/table">
            <a:tbl>
              <a:tblPr/>
              <a:tblGrid>
                <a:gridCol w="560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 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10 705 789,00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490 602,91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13 043 187,63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план 2021г)  руб.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1772816"/>
            <a:ext cx="72008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29%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9792" y="5229200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71%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Расходы бюджета городского поселения Зеленоборск (план 2021 г)     34 059 279,54 руб.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1844826"/>
          <a:ext cx="8606759" cy="4074847"/>
        </p:xfrm>
        <a:graphic>
          <a:graphicData uri="http://schemas.openxmlformats.org/drawingml/2006/table">
            <a:tbl>
              <a:tblPr/>
              <a:tblGrid>
                <a:gridCol w="711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 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9 344 109,23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кинематография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8 748 860,00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5 562 000,00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5 304 620,86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4 029 513,57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466 400,00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437 687,22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101 088,66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5 000,00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540</TotalTime>
  <Words>862</Words>
  <Application>Microsoft Office PowerPoint</Application>
  <PresentationFormat>Экран (4:3)</PresentationFormat>
  <Paragraphs>194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Ион</vt:lpstr>
      <vt:lpstr>Бюджет для граждан</vt:lpstr>
      <vt:lpstr>Бюджет для граждан</vt:lpstr>
      <vt:lpstr>Основные характеристики бюджета городского поселения Зеленоборск на 2021 год и на плановый период 2022 и 2023 годов </vt:lpstr>
      <vt:lpstr>Основные параметры бюджета</vt:lpstr>
      <vt:lpstr>Расходы бюджета</vt:lpstr>
      <vt:lpstr>Доходы бюджета городского поселения Зеленоборск  ( план  2021г)                34 059 279,54 руб.</vt:lpstr>
      <vt:lpstr>Безвозмездные поступления 24 239 579,54 руб в том числе: </vt:lpstr>
      <vt:lpstr>Доходы бюджета  (план 2021г)  руб.</vt:lpstr>
      <vt:lpstr>Расходы бюджета городского поселения Зеленоборск (план 2021 г)     34 059 279,54 руб.</vt:lpstr>
      <vt:lpstr>Презентация PowerPoint</vt:lpstr>
      <vt:lpstr>Жилищно-коммунальное хозяйство (план 2021г)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местного бюджета на культуру и спорт в 2021 году </vt:lpstr>
      <vt:lpstr>План – 14260860,00руб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городского поселения Пионерский</dc:title>
  <dc:creator>Suhih</dc:creator>
  <cp:lastModifiedBy>1</cp:lastModifiedBy>
  <cp:revision>119</cp:revision>
  <dcterms:modified xsi:type="dcterms:W3CDTF">2021-06-04T06:01:15Z</dcterms:modified>
</cp:coreProperties>
</file>